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9"/>
  </p:notesMasterIdLst>
  <p:handoutMasterIdLst>
    <p:handoutMasterId r:id="rId10"/>
  </p:handoutMasterIdLst>
  <p:sldIdLst>
    <p:sldId id="361" r:id="rId4"/>
    <p:sldId id="362" r:id="rId5"/>
    <p:sldId id="364" r:id="rId6"/>
    <p:sldId id="338" r:id="rId7"/>
    <p:sldId id="366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CAE900B-7042-4E0A-991E-1F9B9D533B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850E6D-104E-4573-A25B-C8E61442DA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9C010F3-C6C0-4C04-B881-15328A7047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D8326351-1399-4E0A-953F-61BFD033B8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93F0E932-9FD9-4295-9FE4-DEA21F0C1A2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1CD5D5-09F7-4AB9-851D-0B83DEAC11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03B247-1A77-4FDA-A8E1-F2C77014C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8737020-CFC0-429C-BE48-E716CD05F5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073B9E-8CA8-4288-A4F9-F309FBB3CA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C403590-03DF-4547-A373-197B8AC0EF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83CDA4B-1A06-4BA8-B3D7-CC439E6E7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88B57499-A714-4A4E-B467-567527E2751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EE41584-2199-4639-AE5F-F00B421BC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84227036-CC4D-4C0C-B4D2-1769841A4128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73CCDFC-BBDF-4372-B05D-A23515682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8335064-DD36-4CED-BB91-88754C043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AA06657-3CD6-490E-9700-67426ABF7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11E239B-3EF3-43E5-BB87-E19BDDDBF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DB0CF52-B542-4FB4-9626-891D0E86E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7A00C0B8-4A99-4807-8A54-1974739BBB7C}" type="slidenum">
              <a:rPr lang="en-US" altLang="nb-NO" smtClean="0"/>
              <a:pPr>
                <a:spcBef>
                  <a:spcPct val="0"/>
                </a:spcBef>
              </a:pPr>
              <a:t>2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859C120-8AFF-49EF-839D-7290D562A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428419D-6B93-457E-A5FC-FAF17362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28A19DA-7E5C-493F-8814-B2A467B9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D1EE97F-2366-440C-893B-7030A5519ED5}" type="slidenum">
              <a:rPr lang="en-US" altLang="nb-NO" smtClean="0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46400CE-992D-4364-AF73-5EABE44CA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00BDC75-200A-4E05-9369-421C11DE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F53DA57-AE03-4416-A3F4-D6B46A88D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986B960-4A51-4097-AF2E-1ED35BCD2DA1}" type="slidenum">
              <a:rPr lang="en-US" altLang="nb-NO" smtClean="0"/>
              <a:pPr>
                <a:spcBef>
                  <a:spcPct val="0"/>
                </a:spcBef>
              </a:pPr>
              <a:t>4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D2666AD-7CCA-4281-AA37-924295F5D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80D3E7F-95DB-4CA7-B0E5-77B8225A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511B8A4-CB96-45F6-868E-CDE91F4DA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DFA9E3BA-7BBD-4112-A565-2457B8118D8B}" type="slidenum">
              <a:rPr lang="en-US" altLang="nb-NO" smtClean="0"/>
              <a:pPr>
                <a:spcBef>
                  <a:spcPct val="0"/>
                </a:spcBef>
              </a:pPr>
              <a:t>5</a:t>
            </a:fld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4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BBDD2D-8359-43CF-A8C8-B0AB5106DA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8419F-64E8-4911-9820-B086C5282C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05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77912-DDD7-420A-82FC-1CA7185E8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8BE72-6034-4773-B237-2C8A1C8806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78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05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4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8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223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5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8538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7346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F4E4C-B4AA-499B-A6FB-E3ED3AB68E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ABA34-EE9C-4E58-9756-5CC2CE5245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16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B0D7E9-F09B-41D1-9006-92E9851685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1D5CE-12A9-4DB8-A159-E067EBB539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75E568-CBFA-49D0-8C26-B6BC63B917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4A169C-3617-4D0B-88A2-AF6B0106AA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8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217EF-4972-46D6-9088-65312AB120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105F9D-AB85-4854-8CB9-2AABB0CC1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4CFA99-8053-4755-857B-4608E3E01C0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303B6-DEC0-4BE9-9EE0-A5BAA568EB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388D9E-D58C-45F4-BE9B-94C91EB23B8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34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F7AA6-AC6A-41CC-B50D-9623FB723E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9729E-A3B3-4043-892E-7BFE26EC72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4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509F9-F694-41D6-8BB6-2EA34239C6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24690F-0E79-4503-984C-3752E85C4F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63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35FE8-BACD-4AC9-8349-9AE7CB07C6D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14F3C-BD0E-4E4E-8225-CA1C866C75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3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A230E7-9C2A-4669-A9B1-48F23BCA5E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CC87D12-66B6-498F-A1F2-D2E8783779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EC7FD3-19BE-48D9-BAC9-9EE21B3F53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E1E44A-1354-4853-ABEB-C9056AB42E8C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646C2403-1E82-4750-8EEC-9492EBBC0330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1322D56C-2397-401A-BCDA-C5EB8CEA12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70" r:id="rId14"/>
    <p:sldLayoutId id="214748387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5B097-B870-455C-8CA4-11ED0AEA6301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2D572CE7-31CE-424C-9543-7D5C53989B8C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77F66069-0F29-4B39-9BB9-596A49669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E97574-F1CF-4684-84F9-B25D8021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61C155D7-3658-4644-9693-2B041E48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>
                <a:solidFill>
                  <a:schemeClr val="bg1"/>
                </a:solidFill>
                <a:latin typeface="Arial Narrow Bold" pitchFamily="-84" charset="0"/>
              </a:rPr>
              <a:t>OPPLÆRING</a:t>
            </a:r>
          </a:p>
          <a:p>
            <a:pPr eaLnBrk="1" hangingPunct="1"/>
            <a:r>
              <a:rPr lang="nb-NO" altLang="nb-NO" sz="2000">
                <a:solidFill>
                  <a:srgbClr val="01B4E7"/>
                </a:solidFill>
                <a:latin typeface="Georgia" panose="02040502050405020303" pitchFamily="18" charset="0"/>
              </a:rPr>
              <a:t>Planer for opplæringsvirksomheten i D2310 2019-2020 </a:t>
            </a:r>
          </a:p>
          <a:p>
            <a:pPr eaLnBrk="1" hangingPunct="1"/>
            <a:r>
              <a:rPr lang="nb-NO" altLang="nb-NO" sz="2000">
                <a:solidFill>
                  <a:srgbClr val="01B4E7"/>
                </a:solidFill>
                <a:latin typeface="Georgia" panose="02040502050405020303" pitchFamily="18" charset="0"/>
              </a:rPr>
              <a:t>Tor Petter Gulbrandsen, DT/District Trainer </a:t>
            </a:r>
          </a:p>
          <a:p>
            <a:pPr eaLnBrk="1" hangingPunct="1"/>
            <a:r>
              <a:rPr lang="nb-NO" altLang="nb-NO" sz="2000">
                <a:solidFill>
                  <a:srgbClr val="01B4E7"/>
                </a:solidFill>
                <a:latin typeface="Georgia" panose="02040502050405020303" pitchFamily="18" charset="0"/>
              </a:rPr>
              <a:t>17.  mars 2019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721479CB-FF77-4FF2-B176-7136090257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>
                <a:latin typeface="Arial Narrow" panose="020B0606020202030204" pitchFamily="34" charset="0"/>
              </a:rPr>
              <a:t>Rotary Leadership Institute, RLI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FBAD09C-84EF-4C35-8D42-309E9BA19C0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2578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 b="1">
                <a:solidFill>
                  <a:schemeClr val="accent1"/>
                </a:solidFill>
                <a:latin typeface="Georgia" panose="02040502050405020303" pitchFamily="18" charset="0"/>
              </a:rPr>
              <a:t>RLI er vårt hovedsatsingsområde også videre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Programmet gjennomføres over tre hele lørdager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Første kull høsten 2018, annet kull nå V-2019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1508" name="Bilde 2" descr="Et bilde som inneholder utendørs, skilt, stang&#10;&#10;Automatisk generert beskrivelse">
            <a:extLst>
              <a:ext uri="{FF2B5EF4-FFF2-40B4-BE49-F238E27FC236}">
                <a16:creationId xmlns:a16="http://schemas.microsoft.com/office/drawing/2014/main" id="{2F03718D-C9FB-46A4-ADBB-D40CAFA6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6205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Bilde 4">
            <a:extLst>
              <a:ext uri="{FF2B5EF4-FFF2-40B4-BE49-F238E27FC236}">
                <a16:creationId xmlns:a16="http://schemas.microsoft.com/office/drawing/2014/main" id="{0E89A4FC-D26D-435D-8756-F211B988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409950"/>
            <a:ext cx="1651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Bilde 6" descr="Et bilde som inneholder person, gulv, poserer, foto&#10;&#10;Automatisk generert beskrivelse">
            <a:extLst>
              <a:ext uri="{FF2B5EF4-FFF2-40B4-BE49-F238E27FC236}">
                <a16:creationId xmlns:a16="http://schemas.microsoft.com/office/drawing/2014/main" id="{4D83D8B3-4C7E-454D-8F01-CD93F6A6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254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5C79D42B-6D88-4B8C-86E7-840FA456BA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>
                <a:latin typeface="Arial Narrow" panose="020B0606020202030204" pitchFamily="34" charset="0"/>
              </a:rPr>
              <a:t>Club Visioning, CV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4F2BD1E-C041-4102-B7C5-55E01C9F099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2578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 b="1">
                <a:solidFill>
                  <a:schemeClr val="accent1"/>
                </a:solidFill>
                <a:latin typeface="Georgia" panose="02040502050405020303" pitchFamily="18" charset="0"/>
              </a:rPr>
              <a:t>CV er et enkelt, komprimert strategiprogram for en enkelt klubb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Programmet gjennomføres over 3-4 timer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En metode/prosess (verktøy)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Basert på medlemmenes egne tanker, innspill og ideer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Skape en felles forståelse for fokus på viktige saker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Krever forpliktelse i  klubben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 sz="1600">
                <a:latin typeface="Georgia" panose="02040502050405020303" pitchFamily="18" charset="0"/>
              </a:rPr>
              <a:t>Etterarbeid – handlingsplan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 sz="1600"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 sz="1600"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 sz="1600"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 sz="1600">
              <a:latin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 sz="1600">
              <a:latin typeface="Georgia" panose="02040502050405020303" pitchFamily="18" charset="0"/>
            </a:endParaRPr>
          </a:p>
        </p:txBody>
      </p:sp>
      <p:pic>
        <p:nvPicPr>
          <p:cNvPr id="23556" name="Bilde 1">
            <a:extLst>
              <a:ext uri="{FF2B5EF4-FFF2-40B4-BE49-F238E27FC236}">
                <a16:creationId xmlns:a16="http://schemas.microsoft.com/office/drawing/2014/main" id="{BACDB784-1E5D-4AE8-B6F1-629814E6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295400"/>
            <a:ext cx="3040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ktangel 3">
            <a:extLst>
              <a:ext uri="{FF2B5EF4-FFF2-40B4-BE49-F238E27FC236}">
                <a16:creationId xmlns:a16="http://schemas.microsoft.com/office/drawing/2014/main" id="{3F038DEA-0AE3-4A59-8400-2ECF79C3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2736850"/>
            <a:ext cx="4191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nb-NO" altLang="nb-NO"/>
              <a:t>“Rotary-klubben, om 3 år, ikke som den er, men som den er blitt…”</a:t>
            </a:r>
          </a:p>
        </p:txBody>
      </p:sp>
      <p:pic>
        <p:nvPicPr>
          <p:cNvPr id="23558" name="Bilde 4">
            <a:extLst>
              <a:ext uri="{FF2B5EF4-FFF2-40B4-BE49-F238E27FC236}">
                <a16:creationId xmlns:a16="http://schemas.microsoft.com/office/drawing/2014/main" id="{7D0FDDBB-3B5B-44B8-9847-9E0824CA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038600"/>
            <a:ext cx="19415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5277200-6740-4B35-86A9-063FA38162BD}"/>
              </a:ext>
            </a:extLst>
          </p:cNvPr>
          <p:cNvSpPr txBox="1"/>
          <p:nvPr/>
        </p:nvSpPr>
        <p:spPr>
          <a:xfrm>
            <a:off x="685800" y="5562600"/>
            <a:ext cx="4854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D2310 må få etablert et robust korps av fasilitatorer</a:t>
            </a:r>
          </a:p>
          <a:p>
            <a:pPr>
              <a:defRPr/>
            </a:pPr>
            <a:r>
              <a:rPr lang="nb-NO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å kunne gå ut med CV som et bredt tilbud </a:t>
            </a:r>
          </a:p>
        </p:txBody>
      </p:sp>
      <p:pic>
        <p:nvPicPr>
          <p:cNvPr id="23560" name="Bilde 7">
            <a:extLst>
              <a:ext uri="{FF2B5EF4-FFF2-40B4-BE49-F238E27FC236}">
                <a16:creationId xmlns:a16="http://schemas.microsoft.com/office/drawing/2014/main" id="{02A2C0F0-A641-4135-AB55-23692B0A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560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8E24DA1-9FDA-46A9-8C41-233A31B167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>
                <a:latin typeface="Arial Narrow" panose="020B0606020202030204" pitchFamily="34" charset="0"/>
              </a:rPr>
              <a:t>Andre opplæringstilbud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3919-8C0A-42DC-9C44-443EF0C1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600" b="1" dirty="0">
                <a:solidFill>
                  <a:schemeClr val="accent1"/>
                </a:solidFill>
                <a:ea typeface="+mn-ea"/>
              </a:rPr>
              <a:t>Andre tilbud som videreføres:</a:t>
            </a:r>
            <a:endParaRPr lang="nb-NO" sz="1600" b="1" u="sng" dirty="0">
              <a:solidFill>
                <a:schemeClr val="accent1"/>
              </a:solidFill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Kontinuerlige behov for IT-opplæring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/>
              <a:t>Grunnleggende informasjon om innlogging ofte en flaskehals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Medlemsnett, web-sider, RCC/Rotary Club Central, e-postsystemet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Helt nødvendig for en effektiv klubbdrift!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dirty="0"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600" b="1" dirty="0">
                <a:solidFill>
                  <a:schemeClr val="accent1"/>
                </a:solidFill>
              </a:rPr>
              <a:t>På idéstadiet: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600" dirty="0">
                <a:ea typeface="+mn-ea"/>
              </a:rPr>
              <a:t>Et kortere introduksjonskurs med grunnleggende Rotary-kunnskap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Kunnskap om effektiv kommunikasjon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Effektiv bruk av sosiale media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Styrearbeid, formelle krav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700" dirty="0">
                <a:ea typeface="+mn-ea"/>
              </a:rPr>
              <a:t>Prosjektgjennomføring og -kontroll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nb-NO" sz="1600" b="1" dirty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nb-NO" sz="1600" b="1" u="sng" dirty="0">
              <a:solidFill>
                <a:schemeClr val="accent1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b-NO" sz="1600" dirty="0"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1B7A65A-BFBA-4D42-888C-516B64CE1D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>
                <a:latin typeface="Arial Narrow" panose="020B0606020202030204" pitchFamily="34" charset="0"/>
              </a:rPr>
              <a:t>Hvordan levere opplæringen?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3919-8C0A-42DC-9C44-443EF0C1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600" b="1" dirty="0">
                <a:solidFill>
                  <a:schemeClr val="accent1"/>
                </a:solidFill>
                <a:ea typeface="+mn-ea"/>
              </a:rPr>
              <a:t>Fysiske kurs er dyrt og ressurskrevende + tidsklemma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Må forbeholdes spesielt viktige temaer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Tilbudene må alltid finansieres ved deltakeravgifter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Større programmer kan utvikles i samarbeid med andre distrikter</a:t>
            </a: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dirty="0">
              <a:ea typeface="+mn-ea"/>
            </a:endParaRP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nb-NO" sz="1600" b="1" dirty="0">
                <a:solidFill>
                  <a:schemeClr val="accent1"/>
                </a:solidFill>
              </a:rPr>
              <a:t>Andre måter å levere opplæring på: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Webinarer, direkte men også mulighet for </a:t>
            </a:r>
            <a:r>
              <a:rPr lang="nb-NO" sz="1600" dirty="0" err="1">
                <a:ea typeface="+mn-ea"/>
              </a:rPr>
              <a:t>replay</a:t>
            </a:r>
            <a:endParaRPr lang="nb-NO" sz="1600" dirty="0">
              <a:ea typeface="+mn-ea"/>
            </a:endParaRP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Direkte streaming fra </a:t>
            </a:r>
            <a:r>
              <a:rPr lang="nb-NO" sz="1600" dirty="0" err="1">
                <a:ea typeface="+mn-ea"/>
              </a:rPr>
              <a:t>events</a:t>
            </a:r>
            <a:endParaRPr lang="nb-NO" sz="1600" dirty="0">
              <a:ea typeface="+mn-ea"/>
            </a:endParaRP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Opplæringsvideoer (f.eks. på </a:t>
            </a:r>
            <a:r>
              <a:rPr lang="nb-NO" sz="1600" dirty="0" err="1">
                <a:ea typeface="+mn-ea"/>
              </a:rPr>
              <a:t>Youtube</a:t>
            </a:r>
            <a:r>
              <a:rPr lang="nb-NO" sz="1600" dirty="0">
                <a:ea typeface="+mn-ea"/>
              </a:rPr>
              <a:t>)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God bruk av </a:t>
            </a:r>
            <a:r>
              <a:rPr lang="nb-NO" sz="1600" dirty="0" err="1">
                <a:ea typeface="+mn-ea"/>
              </a:rPr>
              <a:t>RI’s</a:t>
            </a:r>
            <a:r>
              <a:rPr lang="nb-NO" sz="1600" dirty="0">
                <a:ea typeface="+mn-ea"/>
              </a:rPr>
              <a:t> opplæringsressurser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 err="1">
                <a:ea typeface="+mn-ea"/>
              </a:rPr>
              <a:t>Podcast</a:t>
            </a:r>
            <a:r>
              <a:rPr lang="nb-NO" sz="1600" dirty="0">
                <a:ea typeface="+mn-ea"/>
              </a:rPr>
              <a:t> – under utprøving</a:t>
            </a:r>
          </a:p>
          <a:p>
            <a:pPr eaLnBrk="1" fontAlgn="auto" hangingPunct="1">
              <a:spcAft>
                <a:spcPts val="300"/>
              </a:spcAft>
              <a:buFontTx/>
              <a:buChar char="-"/>
              <a:defRPr/>
            </a:pPr>
            <a:r>
              <a:rPr lang="nb-NO" sz="1600" dirty="0">
                <a:ea typeface="+mn-ea"/>
              </a:rPr>
              <a:t>Virtuelle tilbud kan suppleres med etterfølgende test (</a:t>
            </a:r>
            <a:r>
              <a:rPr lang="nb-NO" sz="1600" dirty="0" err="1">
                <a:ea typeface="+mn-ea"/>
              </a:rPr>
              <a:t>Kahoot</a:t>
            </a:r>
            <a:r>
              <a:rPr lang="nb-NO" sz="1600" dirty="0">
                <a:ea typeface="+mn-ea"/>
              </a:rPr>
              <a:t>, </a:t>
            </a:r>
            <a:r>
              <a:rPr lang="nb-NO" sz="1600" dirty="0" err="1">
                <a:ea typeface="+mn-ea"/>
              </a:rPr>
              <a:t>SurveyMonkey</a:t>
            </a:r>
            <a:r>
              <a:rPr lang="nb-NO" sz="1600" dirty="0">
                <a:ea typeface="+mn-ea"/>
              </a:rPr>
              <a:t>, </a:t>
            </a:r>
            <a:r>
              <a:rPr lang="nb-NO" sz="1600" dirty="0" err="1">
                <a:ea typeface="+mn-ea"/>
              </a:rPr>
              <a:t>QuestBack</a:t>
            </a:r>
            <a:r>
              <a:rPr lang="nb-NO" sz="1600" dirty="0">
                <a:ea typeface="+mn-ea"/>
              </a:rPr>
              <a:t> </a:t>
            </a:r>
            <a:r>
              <a:rPr lang="nb-NO" sz="1600" dirty="0" err="1">
                <a:ea typeface="+mn-ea"/>
              </a:rPr>
              <a:t>o.l</a:t>
            </a:r>
            <a:r>
              <a:rPr lang="nb-NO" sz="1600" dirty="0">
                <a:ea typeface="+mn-ea"/>
              </a:rPr>
              <a:t>)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nb-NO" sz="1600" b="1" dirty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nb-NO" sz="1600" b="1" u="sng" dirty="0">
              <a:solidFill>
                <a:schemeClr val="accent1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nb-NO" sz="1600" dirty="0"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19229</TotalTime>
  <Words>289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ヒラギノ角ゴ Pro W3</vt:lpstr>
      <vt:lpstr>Calibri</vt:lpstr>
      <vt:lpstr>MS PGothic</vt:lpstr>
      <vt:lpstr>Arial Narrow</vt:lpstr>
      <vt:lpstr>Arial Narrow Bold</vt:lpstr>
      <vt:lpstr>Georgia</vt:lpstr>
      <vt:lpstr>Wingdings</vt:lpstr>
      <vt:lpstr>Communications_white</vt:lpstr>
      <vt:lpstr>Custom Design</vt:lpstr>
      <vt:lpstr>2_Custom Design</vt:lpstr>
      <vt:lpstr>PowerPoint Presentation</vt:lpstr>
      <vt:lpstr>Rotary Leadership Institute, RLI</vt:lpstr>
      <vt:lpstr>Club Visioning, CV</vt:lpstr>
      <vt:lpstr>Andre opplæringstilbud </vt:lpstr>
      <vt:lpstr>Hvordan levere opplæringen?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Roetting, John Inge</cp:lastModifiedBy>
  <cp:revision>629</cp:revision>
  <cp:lastPrinted>2013-04-11T19:55:04Z</cp:lastPrinted>
  <dcterms:created xsi:type="dcterms:W3CDTF">2010-04-16T20:11:30Z</dcterms:created>
  <dcterms:modified xsi:type="dcterms:W3CDTF">2019-03-15T23:36:49Z</dcterms:modified>
</cp:coreProperties>
</file>