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  <p:sldMasterId id="2147483700" r:id="rId2"/>
  </p:sldMasterIdLst>
  <p:notesMasterIdLst>
    <p:notesMasterId r:id="rId13"/>
  </p:notesMasterIdLst>
  <p:handoutMasterIdLst>
    <p:handoutMasterId r:id="rId14"/>
  </p:handoutMasterIdLst>
  <p:sldIdLst>
    <p:sldId id="361" r:id="rId3"/>
    <p:sldId id="338" r:id="rId4"/>
    <p:sldId id="366" r:id="rId5"/>
    <p:sldId id="364" r:id="rId6"/>
    <p:sldId id="368" r:id="rId7"/>
    <p:sldId id="367" r:id="rId8"/>
    <p:sldId id="362" r:id="rId9"/>
    <p:sldId id="363" r:id="rId10"/>
    <p:sldId id="365" r:id="rId11"/>
    <p:sldId id="357" r:id="rId12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64"/>
  </p:normalViewPr>
  <p:slideViewPr>
    <p:cSldViewPr>
      <p:cViewPr varScale="1">
        <p:scale>
          <a:sx n="132" d="100"/>
          <a:sy n="132" d="100"/>
        </p:scale>
        <p:origin x="126" y="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3F24270-B144-6543-9CB1-6F155937A9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CFA1C60-C531-924E-9EF1-81E1CE2693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99A8953-9834-664C-B069-35A44B3EE69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57372F5F-08AA-3540-BFC8-AFAE14C02B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5B07FA53-3A8F-4C56-9BAD-C3356D965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63D08FA-5AAD-FC42-81DB-69A4BD41E0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52F311F-EA62-5D46-98A7-BE5D577CE2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B1935F9-6175-4B05-BA42-769303C566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1BBF588-30FC-5340-805C-618F366FC2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33EAC46-5037-BB4E-A09C-C914BDFE5E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E129B3D-6DDF-B846-9CDD-D240447572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fld id="{64193653-D27D-43C3-8797-0D3D8255E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anose="020B0600070205080204" pitchFamily="34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FC0F7E0-FAD4-4949-B8B4-B6F22932D3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9802C186-8087-4FF8-8CFC-2C3242C9D3E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1BA4EDF-089E-4F77-81A4-CB1C988D2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446DB93-604F-4751-A6E8-8F73FE565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ヒラギノ角ゴ Pro W3" panose="020B0300000000000000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E42A575-5D30-4041-B13C-43460A88AB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2258980-8044-4140-BBFB-96B7C7DC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-84" charset="-128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7633EE23-474D-4EDB-A1C6-2EC771A26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2C28E5BC-F9D4-42C9-8F3F-5D6EBCD30835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B6316E0-6538-4FF1-B41E-A63DB6460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A9C0683-3B27-4672-8D1A-16EFE830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-8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875EDAC-A9B7-4338-9DCD-6A1FC1D57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A7DC7BD-99D1-4C46-B2D6-886C88CE5B8B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B6316E0-6538-4FF1-B41E-A63DB6460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A9C0683-3B27-4672-8D1A-16EFE830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-8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875EDAC-A9B7-4338-9DCD-6A1FC1D57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A7DC7BD-99D1-4C46-B2D6-886C88CE5B8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8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B6316E0-6538-4FF1-B41E-A63DB6460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A9C0683-3B27-4672-8D1A-16EFE830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-8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875EDAC-A9B7-4338-9DCD-6A1FC1D57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A7DC7BD-99D1-4C46-B2D6-886C88CE5B8B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08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B6316E0-6538-4FF1-B41E-A63DB6460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A9C0683-3B27-4672-8D1A-16EFE830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-8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875EDAC-A9B7-4338-9DCD-6A1FC1D57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A7DC7BD-99D1-4C46-B2D6-886C88CE5B8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617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B6316E0-6538-4FF1-B41E-A63DB6460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A9C0683-3B27-4672-8D1A-16EFE830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-8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875EDAC-A9B7-4338-9DCD-6A1FC1D57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A7DC7BD-99D1-4C46-B2D6-886C88CE5B8B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4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04AC9E9B-A4D1-429A-9533-383308E8F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A1DB552C-14D3-47C0-AAE0-BA69061BF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-8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C8F4A163-E6A6-4D8A-9A73-206F1D80D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B4C2D41-5E72-4712-B9A4-1D3DB6A2A16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B6316E0-6538-4FF1-B41E-A63DB6460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A9C0683-3B27-4672-8D1A-16EFE830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-8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875EDAC-A9B7-4338-9DCD-6A1FC1D57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A7DC7BD-99D1-4C46-B2D6-886C88CE5B8B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32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4B6316E0-6538-4FF1-B41E-A63DB64606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A9C0683-3B27-4672-8D1A-16EFE830D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ヒラギノ角ゴ Pro W3" panose="020B0300000000000000" pitchFamily="-8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875EDAC-A9B7-4338-9DCD-6A1FC1D572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ヒラギノ角ゴ Pro W3" panose="020B0300000000000000" pitchFamily="-8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-84" charset="-128"/>
                <a:cs typeface="ヒラギノ角ゴ Pro W3" panose="020B0300000000000000" pitchFamily="-84" charset="-128"/>
              </a:defRPr>
            </a:lvl9pPr>
          </a:lstStyle>
          <a:p>
            <a:pPr>
              <a:spcBef>
                <a:spcPct val="0"/>
              </a:spcBef>
            </a:pPr>
            <a:fld id="{6A7DC7BD-99D1-4C46-B2D6-886C88CE5B8B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11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2571750"/>
            <a:ext cx="9296400" cy="74295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33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3458808"/>
            <a:ext cx="6400800" cy="71314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50">
                <a:solidFill>
                  <a:srgbClr val="FFFFFF"/>
                </a:solidFill>
                <a:latin typeface="Georgia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308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41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63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B02529-864B-478E-8710-422488C0D31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3E9F38-84CE-4F3A-A456-AA3B0B50C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42900"/>
            <a:ext cx="9296400" cy="40005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5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C1C643-EB8D-4C62-AA50-2F8F910780C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AC2C79-8C1A-4E45-9153-1AEC6C007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2000250"/>
            <a:ext cx="9525000" cy="120015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00250"/>
            <a:ext cx="8839200" cy="120015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8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3ACFF78-E17D-4C05-8B92-C01C2AD94F1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37F1FC-0112-4C35-B580-4508458FF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42900"/>
            <a:ext cx="9296400" cy="40005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900"/>
            <a:ext cx="8763000" cy="4000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5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25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 sz="1950">
                <a:solidFill>
                  <a:srgbClr val="FFFFFF"/>
                </a:solidFill>
                <a:latin typeface="Georgia"/>
                <a:cs typeface="Georgia"/>
              </a:defRPr>
            </a:lvl2pPr>
            <a:lvl3pPr>
              <a:defRPr sz="1650">
                <a:solidFill>
                  <a:srgbClr val="FFFFFF"/>
                </a:solidFill>
                <a:latin typeface="Georgia"/>
                <a:cs typeface="Georgia"/>
              </a:defRPr>
            </a:lvl3pPr>
            <a:lvl4pPr>
              <a:defRPr sz="1350">
                <a:solidFill>
                  <a:srgbClr val="FFFFFF"/>
                </a:solidFill>
                <a:latin typeface="Georgia"/>
                <a:cs typeface="Georgia"/>
              </a:defRPr>
            </a:lvl4pPr>
            <a:lvl5pPr>
              <a:defRPr sz="1200">
                <a:solidFill>
                  <a:srgbClr val="FFFFFF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15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36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>
            <a:extLst>
              <a:ext uri="{FF2B5EF4-FFF2-40B4-BE49-F238E27FC236}">
                <a16:creationId xmlns:a16="http://schemas.microsoft.com/office/drawing/2014/main" id="{13E2074B-E60A-43BB-8A66-B51C6A6A2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95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>
            <a:extLst>
              <a:ext uri="{FF2B5EF4-FFF2-40B4-BE49-F238E27FC236}">
                <a16:creationId xmlns:a16="http://schemas.microsoft.com/office/drawing/2014/main" id="{52BBE068-4A96-44C8-A7B6-8BF1567309F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4" r:id="rId4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>
            <a:extLst>
              <a:ext uri="{FF2B5EF4-FFF2-40B4-BE49-F238E27FC236}">
                <a16:creationId xmlns:a16="http://schemas.microsoft.com/office/drawing/2014/main" id="{CB18F684-C6A6-46D9-9D3E-DD4DCCAB9D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3" r:id="rId3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49A396-51F6-3541-A728-0738FA0A9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2571750"/>
            <a:ext cx="7315200" cy="74295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10">
            <a:extLst>
              <a:ext uri="{FF2B5EF4-FFF2-40B4-BE49-F238E27FC236}">
                <a16:creationId xmlns:a16="http://schemas.microsoft.com/office/drawing/2014/main" id="{08F69A9E-F897-4A1C-9BF8-186589E8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2686050"/>
            <a:ext cx="5143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3300" dirty="0">
                <a:solidFill>
                  <a:schemeClr val="bg1"/>
                </a:solidFill>
                <a:latin typeface="Arial Narrow Bold" pitchFamily="-84" charset="0"/>
              </a:rPr>
              <a:t>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8DE37-5EE6-514A-A949-5202BFDEAB0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effectLst>
            <a:outerShdw blurRad="57150" dist="508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a typeface="+mj-ea"/>
              </a:rPr>
              <a:t>HVA SKAL VI MED OPPLÆRING?</a:t>
            </a:r>
          </a:p>
        </p:txBody>
      </p:sp>
      <p:sp>
        <p:nvSpPr>
          <p:cNvPr id="8196" name="Subtitle 3">
            <a:extLst>
              <a:ext uri="{FF2B5EF4-FFF2-40B4-BE49-F238E27FC236}">
                <a16:creationId xmlns:a16="http://schemas.microsoft.com/office/drawing/2014/main" id="{3BAC7FEC-F635-7D44-9FAC-AA3B0AD82C9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7200" y="3429000"/>
            <a:ext cx="8305800" cy="91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err="1">
                <a:solidFill>
                  <a:schemeClr val="bg1"/>
                </a:solidFill>
                <a:latin typeface="Georgia" panose="02040502050405020303" pitchFamily="18" charset="0"/>
                <a:ea typeface="ヒラギノ角ゴ Pro W3" panose="020B0300000000000000" pitchFamily="34" charset="-128"/>
              </a:rPr>
              <a:t>Distriktskonferansen</a:t>
            </a:r>
            <a:r>
              <a:rPr lang="en-US" altLang="en-US" sz="1800" dirty="0">
                <a:solidFill>
                  <a:schemeClr val="bg1"/>
                </a:solidFill>
                <a:latin typeface="Georgia" panose="02040502050405020303" pitchFamily="18" charset="0"/>
                <a:ea typeface="ヒラギノ角ゴ Pro W3" panose="020B0300000000000000" pitchFamily="34" charset="-128"/>
              </a:rPr>
              <a:t> 2019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>
                <a:solidFill>
                  <a:schemeClr val="bg1"/>
                </a:solidFill>
                <a:latin typeface="Georgia" panose="02040502050405020303" pitchFamily="18" charset="0"/>
                <a:ea typeface="ヒラギノ角ゴ Pro W3" panose="020B0300000000000000" pitchFamily="34" charset="-128"/>
              </a:rPr>
              <a:t>Tor Petter Gulbrandsen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>
                <a:solidFill>
                  <a:schemeClr val="bg1"/>
                </a:solidFill>
                <a:latin typeface="Georgia" panose="02040502050405020303" pitchFamily="18" charset="0"/>
                <a:ea typeface="ヒラギノ角ゴ Pro W3" panose="020B0300000000000000" pitchFamily="34" charset="-128"/>
              </a:rPr>
              <a:t>District Trainer</a:t>
            </a:r>
          </a:p>
          <a:p>
            <a:pPr eaLnBrk="1" hangingPunct="1">
              <a:defRPr/>
            </a:pPr>
            <a:endParaRPr lang="en-US" altLang="en-US" dirty="0">
              <a:latin typeface="Georgia" panose="02040502050405020303" pitchFamily="18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>
            <a:extLst>
              <a:ext uri="{FF2B5EF4-FFF2-40B4-BE49-F238E27FC236}">
                <a16:creationId xmlns:a16="http://schemas.microsoft.com/office/drawing/2014/main" id="{00FBF98A-13E1-4721-A778-92D17C8CF71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76200" y="2000250"/>
            <a:ext cx="9067800" cy="1200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 err="1">
                <a:latin typeface="Arial Narrow" panose="020B0606020202030204" pitchFamily="34" charset="0"/>
              </a:rPr>
              <a:t>Takk</a:t>
            </a:r>
            <a:r>
              <a:rPr lang="en-US" altLang="en-US" sz="4000" dirty="0">
                <a:latin typeface="Arial Narrow" panose="020B0606020202030204" pitchFamily="34" charset="0"/>
              </a:rPr>
              <a:t> for meg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1F723BE-2B49-43C2-B159-09B08E1ECE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Arial Narrow" panose="020B0606020202030204" pitchFamily="34" charset="0"/>
              </a:rPr>
              <a:t>Rotary </a:t>
            </a:r>
            <a:r>
              <a:rPr lang="en-US" altLang="en-US" sz="3200" dirty="0" err="1">
                <a:latin typeface="Arial Narrow" panose="020B0606020202030204" pitchFamily="34" charset="0"/>
              </a:rPr>
              <a:t>er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noe</a:t>
            </a:r>
            <a:r>
              <a:rPr lang="en-US" altLang="en-US" sz="3200" dirty="0">
                <a:latin typeface="Arial Narrow" panose="020B0606020202030204" pitchFamily="34" charset="0"/>
              </a:rPr>
              <a:t> for seg </a:t>
            </a:r>
            <a:r>
              <a:rPr lang="en-US" altLang="en-US" sz="3200" dirty="0" err="1">
                <a:latin typeface="Arial Narrow" panose="020B0606020202030204" pitchFamily="34" charset="0"/>
              </a:rPr>
              <a:t>selv</a:t>
            </a:r>
            <a:r>
              <a:rPr lang="en-US" altLang="en-US" sz="3200" dirty="0">
                <a:latin typeface="Arial Narrow" panose="020B0606020202030204" pitchFamily="34" charset="0"/>
              </a:rPr>
              <a:t> – og </a:t>
            </a:r>
            <a:r>
              <a:rPr lang="en-US" altLang="en-US" sz="3200" dirty="0" err="1">
                <a:latin typeface="Arial Narrow" panose="020B0606020202030204" pitchFamily="34" charset="0"/>
              </a:rPr>
              <a:t>krever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kunnskap</a:t>
            </a:r>
            <a:endParaRPr lang="en-US" altLang="en-US" sz="3200" dirty="0">
              <a:latin typeface="Arial Narrow" panose="020B0606020202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3922974-522F-42B9-84B0-6620DDB50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000" y="971550"/>
            <a:ext cx="8229600" cy="3314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/>
              <a:t>Det </a:t>
            </a:r>
            <a:r>
              <a:rPr lang="nb-NO" sz="1800" dirty="0"/>
              <a:t>forplikter</a:t>
            </a:r>
            <a:r>
              <a:rPr lang="en-US" sz="1800" dirty="0"/>
              <a:t> å </a:t>
            </a:r>
            <a:r>
              <a:rPr lang="nb-NO" sz="1800" dirty="0"/>
              <a:t>være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Rotary-</a:t>
            </a:r>
            <a:r>
              <a:rPr lang="en-US" sz="1800" dirty="0" err="1"/>
              <a:t>klubb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/>
              <a:t>Man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kjenne</a:t>
            </a:r>
            <a:r>
              <a:rPr lang="en-US" sz="1800" dirty="0"/>
              <a:t> og </a:t>
            </a:r>
            <a:r>
              <a:rPr lang="en-US" sz="1800" dirty="0" err="1"/>
              <a:t>operere</a:t>
            </a:r>
            <a:r>
              <a:rPr lang="en-US" sz="1800" dirty="0"/>
              <a:t> </a:t>
            </a:r>
            <a:r>
              <a:rPr lang="en-US" sz="1800" dirty="0" err="1"/>
              <a:t>etter</a:t>
            </a:r>
            <a:r>
              <a:rPr lang="en-US" sz="1800" dirty="0"/>
              <a:t> Rotarys </a:t>
            </a:r>
            <a:r>
              <a:rPr lang="en-US" sz="1800" dirty="0" err="1"/>
              <a:t>verdier</a:t>
            </a:r>
            <a:r>
              <a:rPr lang="en-US" sz="1800" dirty="0"/>
              <a:t> og lover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 err="1"/>
              <a:t>Klubben</a:t>
            </a:r>
            <a:r>
              <a:rPr lang="en-US" sz="1800" dirty="0"/>
              <a:t>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utvikle</a:t>
            </a:r>
            <a:r>
              <a:rPr lang="en-US" sz="1800" dirty="0"/>
              <a:t> seg og </a:t>
            </a:r>
            <a:r>
              <a:rPr lang="en-US" sz="1800" dirty="0" err="1"/>
              <a:t>være</a:t>
            </a:r>
            <a:r>
              <a:rPr lang="en-US" sz="1800" dirty="0"/>
              <a:t> relevant og </a:t>
            </a:r>
            <a:r>
              <a:rPr lang="en-US" sz="1800" dirty="0" err="1"/>
              <a:t>aktuell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samfunnet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 err="1"/>
              <a:t>Medlemmene</a:t>
            </a:r>
            <a:r>
              <a:rPr lang="en-US" sz="1800" dirty="0"/>
              <a:t>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utvikle</a:t>
            </a:r>
            <a:r>
              <a:rPr lang="en-US" sz="1800" dirty="0"/>
              <a:t> seg og ha glede av </a:t>
            </a:r>
            <a:r>
              <a:rPr lang="en-US" sz="1800" dirty="0" err="1"/>
              <a:t>medlemskapet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/>
              <a:t>Vi </a:t>
            </a:r>
            <a:r>
              <a:rPr lang="en-US" sz="1800" dirty="0" err="1"/>
              <a:t>må</a:t>
            </a:r>
            <a:r>
              <a:rPr lang="en-US" sz="1800" dirty="0"/>
              <a:t> hele </a:t>
            </a:r>
            <a:r>
              <a:rPr lang="en-US" sz="1800" dirty="0" err="1"/>
              <a:t>tiden</a:t>
            </a:r>
            <a:r>
              <a:rPr lang="en-US" sz="1800" dirty="0"/>
              <a:t> ha </a:t>
            </a:r>
            <a:r>
              <a:rPr lang="en-US" sz="1800" dirty="0" err="1"/>
              <a:t>nok</a:t>
            </a:r>
            <a:r>
              <a:rPr lang="en-US" sz="1800" dirty="0"/>
              <a:t> </a:t>
            </a:r>
            <a:r>
              <a:rPr lang="en-US" sz="1800" dirty="0" err="1"/>
              <a:t>kompetente</a:t>
            </a:r>
            <a:r>
              <a:rPr lang="en-US" sz="1800" dirty="0"/>
              <a:t> </a:t>
            </a:r>
            <a:r>
              <a:rPr lang="en-US" sz="1800" dirty="0" err="1"/>
              <a:t>medlemmer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å </a:t>
            </a:r>
            <a:r>
              <a:rPr lang="en-US" sz="1800" dirty="0" err="1"/>
              <a:t>fylle</a:t>
            </a:r>
            <a:r>
              <a:rPr lang="en-US" sz="1800" dirty="0"/>
              <a:t> </a:t>
            </a:r>
            <a:r>
              <a:rPr lang="en-US" sz="1800" dirty="0" err="1"/>
              <a:t>nødvendige</a:t>
            </a:r>
            <a:r>
              <a:rPr lang="en-US" sz="1800" dirty="0"/>
              <a:t> </a:t>
            </a:r>
            <a:r>
              <a:rPr lang="en-US" sz="1800" dirty="0" err="1"/>
              <a:t>verv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frivillig</a:t>
            </a:r>
            <a:r>
              <a:rPr lang="en-US" sz="1800" dirty="0"/>
              <a:t> </a:t>
            </a:r>
            <a:r>
              <a:rPr lang="en-US" sz="1800" dirty="0" err="1"/>
              <a:t>organisasjon</a:t>
            </a:r>
            <a:r>
              <a:rPr lang="en-US" sz="1800" dirty="0"/>
              <a:t> av </a:t>
            </a:r>
            <a:r>
              <a:rPr lang="en-US" sz="1800" dirty="0" err="1"/>
              <a:t>ikke</a:t>
            </a:r>
            <a:r>
              <a:rPr lang="en-US" sz="1800" dirty="0"/>
              <a:t> </a:t>
            </a:r>
            <a:r>
              <a:rPr lang="en-US" sz="1800" dirty="0" err="1"/>
              <a:t>ubetydelig</a:t>
            </a:r>
            <a:r>
              <a:rPr lang="en-US" sz="1800" dirty="0"/>
              <a:t> </a:t>
            </a:r>
            <a:r>
              <a:rPr lang="en-US" sz="1800" dirty="0" err="1"/>
              <a:t>størrelse</a:t>
            </a:r>
            <a:r>
              <a:rPr lang="en-US" sz="1800" dirty="0"/>
              <a:t> </a:t>
            </a:r>
            <a:r>
              <a:rPr lang="en-US" sz="1800" dirty="0" err="1"/>
              <a:t>må</a:t>
            </a:r>
            <a:r>
              <a:rPr lang="en-US" sz="1800" dirty="0"/>
              <a:t> </a:t>
            </a:r>
            <a:r>
              <a:rPr lang="en-US" sz="1800" dirty="0" err="1"/>
              <a:t>klubbene</a:t>
            </a:r>
            <a:r>
              <a:rPr lang="en-US" sz="1800" dirty="0"/>
              <a:t> </a:t>
            </a:r>
            <a:r>
              <a:rPr lang="en-US" sz="1800" dirty="0" err="1"/>
              <a:t>kjenne</a:t>
            </a:r>
            <a:r>
              <a:rPr lang="en-US" sz="1800" dirty="0"/>
              <a:t> </a:t>
            </a:r>
            <a:r>
              <a:rPr lang="en-US" sz="1800" dirty="0" err="1"/>
              <a:t>systemer</a:t>
            </a:r>
            <a:r>
              <a:rPr lang="en-US" sz="1800" dirty="0"/>
              <a:t> og IT-</a:t>
            </a:r>
            <a:r>
              <a:rPr lang="en-US" sz="1800" dirty="0" err="1"/>
              <a:t>applikasjoner</a:t>
            </a:r>
            <a:r>
              <a:rPr lang="en-US" sz="1800" dirty="0"/>
              <a:t>, og </a:t>
            </a:r>
            <a:r>
              <a:rPr lang="en-US" sz="1800" dirty="0" err="1"/>
              <a:t>bidra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effektiv</a:t>
            </a:r>
            <a:r>
              <a:rPr lang="en-US" sz="1800" dirty="0"/>
              <a:t> drift</a:t>
            </a:r>
          </a:p>
          <a:p>
            <a:pPr marL="700088" lvl="1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500" dirty="0" err="1"/>
              <a:t>Medlemsnett</a:t>
            </a:r>
            <a:r>
              <a:rPr lang="en-US" sz="1500" dirty="0"/>
              <a:t>, </a:t>
            </a:r>
            <a:r>
              <a:rPr lang="en-US" sz="1500" dirty="0" err="1"/>
              <a:t>websider</a:t>
            </a:r>
            <a:r>
              <a:rPr lang="en-US" sz="1500" dirty="0"/>
              <a:t>, Rotary Club Central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/>
              <a:t>etc. 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endParaRPr lang="en-US" sz="18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1F723BE-2B49-43C2-B159-09B08E1ECE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 err="1">
                <a:latin typeface="Arial Narrow" panose="020B0606020202030204" pitchFamily="34" charset="0"/>
              </a:rPr>
              <a:t>Hvilke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tilbud</a:t>
            </a:r>
            <a:r>
              <a:rPr lang="en-US" altLang="en-US" sz="3200" dirty="0">
                <a:latin typeface="Arial Narrow" panose="020B0606020202030204" pitchFamily="34" charset="0"/>
              </a:rPr>
              <a:t> har vi for å </a:t>
            </a:r>
            <a:r>
              <a:rPr lang="en-US" altLang="en-US" sz="3200" dirty="0" err="1">
                <a:latin typeface="Arial Narrow" panose="020B0606020202030204" pitchFamily="34" charset="0"/>
              </a:rPr>
              <a:t>møte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disse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behovene</a:t>
            </a:r>
            <a:r>
              <a:rPr lang="en-US" altLang="en-US" sz="3200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3922974-522F-42B9-84B0-6620DDB50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000" y="971550"/>
            <a:ext cx="8229600" cy="3314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 err="1"/>
              <a:t>Flaggskipet</a:t>
            </a:r>
            <a:r>
              <a:rPr lang="en-US" sz="1800" dirty="0"/>
              <a:t> </a:t>
            </a:r>
            <a:r>
              <a:rPr lang="en-US" sz="1800" dirty="0" err="1"/>
              <a:t>vårt</a:t>
            </a:r>
            <a:r>
              <a:rPr lang="en-US" sz="1800" dirty="0"/>
              <a:t> </a:t>
            </a:r>
            <a:r>
              <a:rPr lang="en-US" sz="1800" dirty="0" err="1"/>
              <a:t>er</a:t>
            </a:r>
            <a:r>
              <a:rPr lang="en-US" sz="1800" dirty="0"/>
              <a:t> RLI –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straks</a:t>
            </a:r>
            <a:r>
              <a:rPr lang="en-US" sz="1800" dirty="0"/>
              <a:t> </a:t>
            </a:r>
            <a:r>
              <a:rPr lang="en-US" sz="1800" dirty="0" err="1"/>
              <a:t>forklare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/>
              <a:t>Vi </a:t>
            </a:r>
            <a:r>
              <a:rPr lang="en-US" sz="1800" dirty="0" err="1"/>
              <a:t>utvikler</a:t>
            </a:r>
            <a:r>
              <a:rPr lang="en-US" sz="1800" dirty="0"/>
              <a:t> </a:t>
            </a:r>
            <a:r>
              <a:rPr lang="en-US" sz="1800" dirty="0" err="1"/>
              <a:t>tilbud</a:t>
            </a:r>
            <a:r>
              <a:rPr lang="en-US" sz="1800" dirty="0"/>
              <a:t> om CV – </a:t>
            </a:r>
            <a:r>
              <a:rPr lang="en-US" sz="1800" dirty="0" err="1"/>
              <a:t>visjonsarbeid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/>
              <a:t>Vi tester </a:t>
            </a:r>
            <a:r>
              <a:rPr lang="en-US" sz="1800" dirty="0" err="1"/>
              <a:t>kortere</a:t>
            </a:r>
            <a:r>
              <a:rPr lang="en-US" sz="1800" dirty="0"/>
              <a:t> </a:t>
            </a:r>
            <a:r>
              <a:rPr lang="en-US" sz="1800" dirty="0" err="1"/>
              <a:t>klubbinterne</a:t>
            </a:r>
            <a:r>
              <a:rPr lang="en-US" sz="1800" dirty="0"/>
              <a:t> intro-</a:t>
            </a:r>
            <a:r>
              <a:rPr lang="en-US" sz="1800" dirty="0" err="1"/>
              <a:t>kurs</a:t>
            </a:r>
            <a:r>
              <a:rPr lang="en-US" sz="1800" dirty="0"/>
              <a:t> for å </a:t>
            </a:r>
            <a:r>
              <a:rPr lang="en-US" sz="1800" dirty="0" err="1"/>
              <a:t>få</a:t>
            </a:r>
            <a:r>
              <a:rPr lang="en-US" sz="1800" dirty="0"/>
              <a:t> </a:t>
            </a:r>
            <a:r>
              <a:rPr lang="en-US" sz="1800" dirty="0" err="1"/>
              <a:t>alle</a:t>
            </a:r>
            <a:r>
              <a:rPr lang="en-US" sz="1800" dirty="0"/>
              <a:t> </a:t>
            </a:r>
            <a:r>
              <a:rPr lang="en-US" sz="1800" dirty="0" err="1"/>
              <a:t>opp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et </a:t>
            </a:r>
            <a:r>
              <a:rPr lang="en-US" sz="1800" dirty="0" err="1"/>
              <a:t>visst</a:t>
            </a:r>
            <a:r>
              <a:rPr lang="en-US" sz="1800" dirty="0"/>
              <a:t> </a:t>
            </a:r>
            <a:r>
              <a:rPr lang="en-US" sz="1800" dirty="0" err="1"/>
              <a:t>nivå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/>
              <a:t>Vi har IT-</a:t>
            </a:r>
            <a:r>
              <a:rPr lang="en-US" sz="1800" dirty="0" err="1"/>
              <a:t>opplæring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fysiske</a:t>
            </a:r>
            <a:r>
              <a:rPr lang="en-US" sz="1800" dirty="0"/>
              <a:t> </a:t>
            </a:r>
            <a:r>
              <a:rPr lang="en-US" sz="1800" dirty="0" err="1"/>
              <a:t>kurs</a:t>
            </a:r>
            <a:r>
              <a:rPr lang="en-US" sz="1800" dirty="0"/>
              <a:t>, webinarer og </a:t>
            </a:r>
            <a:r>
              <a:rPr lang="en-US" sz="1800" dirty="0" err="1"/>
              <a:t>videoer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/>
              <a:t>Vi har </a:t>
            </a:r>
            <a:r>
              <a:rPr lang="en-US" sz="1800" dirty="0" err="1"/>
              <a:t>tilgang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store </a:t>
            </a:r>
            <a:r>
              <a:rPr lang="en-US" sz="1800" dirty="0" err="1"/>
              <a:t>ressurser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Rotary.org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/>
              <a:t>Vi </a:t>
            </a:r>
            <a:r>
              <a:rPr lang="en-US" sz="1800" dirty="0" err="1"/>
              <a:t>prøver</a:t>
            </a:r>
            <a:r>
              <a:rPr lang="en-US" sz="1800" dirty="0"/>
              <a:t> å </a:t>
            </a:r>
            <a:r>
              <a:rPr lang="en-US" sz="1800" dirty="0" err="1"/>
              <a:t>imøtekomme</a:t>
            </a:r>
            <a:r>
              <a:rPr lang="en-US" sz="1800" dirty="0"/>
              <a:t> </a:t>
            </a:r>
            <a:r>
              <a:rPr lang="en-US" sz="1800" dirty="0" err="1"/>
              <a:t>ønsker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klubber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endParaRPr lang="en-US" sz="18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8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32135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skilt, stang, gate&#10;&#10;Automatisk generert beskrivelse">
            <a:extLst>
              <a:ext uri="{FF2B5EF4-FFF2-40B4-BE49-F238E27FC236}">
                <a16:creationId xmlns:a16="http://schemas.microsoft.com/office/drawing/2014/main" id="{22BA5C95-8CB6-4D28-8C13-3B8D78B47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285750"/>
            <a:ext cx="2800350" cy="2800350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D70349F-2B4D-4CBE-9FAA-E0FCD70FF54A}"/>
              </a:ext>
            </a:extLst>
          </p:cNvPr>
          <p:cNvSpPr txBox="1"/>
          <p:nvPr/>
        </p:nvSpPr>
        <p:spPr>
          <a:xfrm>
            <a:off x="1524000" y="150495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dirty="0">
                <a:solidFill>
                  <a:schemeClr val="accent5"/>
                </a:solidFill>
              </a:rPr>
              <a:t>R L I ?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B1E6775-4768-4456-BCE0-CC70B1373C6E}"/>
              </a:ext>
            </a:extLst>
          </p:cNvPr>
          <p:cNvSpPr txBox="1"/>
          <p:nvPr/>
        </p:nvSpPr>
        <p:spPr>
          <a:xfrm>
            <a:off x="552453" y="32385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chemeClr val="accent5"/>
                </a:solidFill>
              </a:rPr>
              <a:t>Rotary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BA34FF3-DDBB-45D8-A166-5E9C91C8FD2C}"/>
              </a:ext>
            </a:extLst>
          </p:cNvPr>
          <p:cNvSpPr txBox="1"/>
          <p:nvPr/>
        </p:nvSpPr>
        <p:spPr>
          <a:xfrm>
            <a:off x="2514600" y="32385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chemeClr val="accent5"/>
                </a:solidFill>
              </a:rPr>
              <a:t>Leadership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6B52A5B-D6E4-4D90-B910-686C9F4DC5DB}"/>
              </a:ext>
            </a:extLst>
          </p:cNvPr>
          <p:cNvSpPr txBox="1"/>
          <p:nvPr/>
        </p:nvSpPr>
        <p:spPr>
          <a:xfrm>
            <a:off x="5295900" y="3225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chemeClr val="accent5"/>
                </a:solidFill>
              </a:rPr>
              <a:t>Institute</a:t>
            </a:r>
          </a:p>
        </p:txBody>
      </p:sp>
    </p:spTree>
    <p:extLst>
      <p:ext uri="{BB962C8B-B14F-4D97-AF65-F5344CB8AC3E}">
        <p14:creationId xmlns:p14="http://schemas.microsoft.com/office/powerpoint/2010/main" val="3624461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1F723BE-2B49-43C2-B159-09B08E1ECE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 err="1">
                <a:latin typeface="Arial Narrow" panose="020B0606020202030204" pitchFamily="34" charset="0"/>
              </a:rPr>
              <a:t>Hva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er</a:t>
            </a:r>
            <a:r>
              <a:rPr lang="en-US" altLang="en-US" sz="3200" dirty="0">
                <a:latin typeface="Arial Narrow" panose="020B0606020202030204" pitchFamily="34" charset="0"/>
              </a:rPr>
              <a:t> RLI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3922974-522F-42B9-84B0-6620DDB50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000" y="971550"/>
            <a:ext cx="8229600" cy="3314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buBlip>
                <a:blip r:embed="rId3"/>
              </a:buBlip>
            </a:pPr>
            <a:r>
              <a:rPr lang="nb-NO" sz="1800" dirty="0"/>
              <a:t>RLI er et opplæringsprogram som gir deltakerne kunnskaper om hele organisasjonen vår. Kurset skal bidra til rotarymedlemmenes egenutvikling og gi innblikk i hva Rotary utover klubben kan tilby sine medlemmer. RLI er for den som vil gjøre en forskjell i egen klubb. </a:t>
            </a:r>
          </a:p>
          <a:p>
            <a:pPr>
              <a:buBlip>
                <a:blip r:embed="rId3"/>
              </a:buBlip>
            </a:pPr>
            <a:r>
              <a:rPr lang="nb-NO" sz="1800" dirty="0"/>
              <a:t>RLI går over tre lørdager i løpet av et semester</a:t>
            </a:r>
          </a:p>
          <a:p>
            <a:pPr>
              <a:buBlip>
                <a:blip r:embed="rId3"/>
              </a:buBlip>
            </a:pPr>
            <a:r>
              <a:rPr lang="nb-NO" sz="1800" dirty="0"/>
              <a:t>Programmer er fullført høsten 2018, våren 2019, og tredje kull går nå</a:t>
            </a:r>
          </a:p>
          <a:p>
            <a:pPr>
              <a:buBlip>
                <a:blip r:embed="rId3"/>
              </a:buBlip>
            </a:pPr>
            <a:r>
              <a:rPr lang="nb-NO" sz="1800" dirty="0"/>
              <a:t>Kurset gjennomføres med stor grad av deltakermedvirkning og interaktivitet.</a:t>
            </a:r>
          </a:p>
          <a:p>
            <a:pPr>
              <a:buBlip>
                <a:blip r:embed="rId3"/>
              </a:buBlip>
            </a:pPr>
            <a:r>
              <a:rPr lang="nb-NO" sz="1800" dirty="0"/>
              <a:t>Hver kursdag gjennomgår man 5 – 6 utvalgte temaer. Hvert tema på ca. 1 time</a:t>
            </a:r>
          </a:p>
          <a:p>
            <a:pPr>
              <a:buBlip>
                <a:blip r:embed="rId3"/>
              </a:buBlip>
            </a:pPr>
            <a:endParaRPr lang="nb-NO" sz="18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8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790046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1F723BE-2B49-43C2-B159-09B08E1ECE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nb-NO" sz="3200" dirty="0"/>
              <a:t>I RLI arbeider vi blant annet med: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3922974-522F-42B9-84B0-6620DDB50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000" y="971550"/>
            <a:ext cx="8229600" cy="3314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02920" indent="-457200">
              <a:buFont typeface="+mj-lt"/>
              <a:buAutoNum type="arabicPeriod"/>
            </a:pPr>
            <a:r>
              <a:rPr lang="nb-NO" sz="1800" dirty="0"/>
              <a:t>Lederutvikling i en frivillig organisasjon </a:t>
            </a:r>
          </a:p>
          <a:p>
            <a:pPr marL="502920" indent="-457200">
              <a:buFont typeface="+mj-lt"/>
              <a:buAutoNum type="arabicPeriod"/>
            </a:pPr>
            <a:r>
              <a:rPr lang="nb-NO" sz="1800" dirty="0"/>
              <a:t>Hva Rotary tilbyr medlemmene</a:t>
            </a:r>
          </a:p>
          <a:p>
            <a:pPr marL="502920" indent="-457200">
              <a:buFont typeface="+mj-lt"/>
              <a:buAutoNum type="arabicPeriod"/>
            </a:pPr>
            <a:r>
              <a:rPr lang="nb-NO" sz="1800" dirty="0"/>
              <a:t>Kommunikasjon på klubbnivå</a:t>
            </a:r>
          </a:p>
          <a:p>
            <a:pPr marL="502920" indent="-457200">
              <a:buFont typeface="+mj-lt"/>
              <a:buAutoNum type="arabicPeriod"/>
            </a:pPr>
            <a:r>
              <a:rPr lang="nb-NO" sz="1800" dirty="0"/>
              <a:t>PR og omdømme</a:t>
            </a:r>
          </a:p>
          <a:p>
            <a:pPr marL="502920" indent="-457200">
              <a:buFont typeface="+mj-lt"/>
              <a:buAutoNum type="arabicPeriod"/>
            </a:pPr>
            <a:r>
              <a:rPr lang="nb-NO" sz="1800" dirty="0"/>
              <a:t>Etikk og moral i og utenfor Rotary</a:t>
            </a:r>
          </a:p>
          <a:p>
            <a:pPr marL="502920" indent="-457200">
              <a:buFont typeface="+mj-lt"/>
              <a:buAutoNum type="arabicPeriod"/>
            </a:pPr>
            <a:r>
              <a:rPr lang="nb-NO" sz="1800" dirty="0"/>
              <a:t>The Rotary Foundation</a:t>
            </a:r>
          </a:p>
          <a:p>
            <a:pPr marL="502920" indent="-457200">
              <a:buFont typeface="+mj-lt"/>
              <a:buAutoNum type="arabicPeriod"/>
            </a:pPr>
            <a:r>
              <a:rPr lang="nb-NO" sz="1800" dirty="0"/>
              <a:t>Strategisk planlegging</a:t>
            </a:r>
          </a:p>
          <a:p>
            <a:pPr marL="502920" indent="-457200">
              <a:buFont typeface="+mj-lt"/>
              <a:buAutoNum type="arabicPeriod"/>
            </a:pPr>
            <a:r>
              <a:rPr lang="nb-NO" sz="1800" dirty="0"/>
              <a:t>Lokale prosjekter og deltakelse i internasjonale prosjekter</a:t>
            </a:r>
          </a:p>
          <a:p>
            <a:pPr marL="502920" indent="-457200">
              <a:buFont typeface="+mj-lt"/>
              <a:buAutoNum type="arabicPeriod"/>
            </a:pPr>
            <a:r>
              <a:rPr lang="nb-NO" sz="1800" dirty="0"/>
              <a:t>Medlemsutvikling</a:t>
            </a:r>
          </a:p>
          <a:p>
            <a:pPr marL="45720" indent="0">
              <a:buNone/>
            </a:pPr>
            <a:r>
              <a:rPr lang="nb-NO" sz="1800" dirty="0">
                <a:solidFill>
                  <a:schemeClr val="accent2"/>
                </a:solidFill>
              </a:rPr>
              <a:t>RLI er en investering for både enkeltmedlemmet og klubben!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endParaRPr lang="en-US" sz="18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800" dirty="0"/>
          </a:p>
          <a:p>
            <a:pPr marL="114300" indent="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None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626233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98E74A9-F44B-4731-BB60-460BE2D48EA5}"/>
              </a:ext>
            </a:extLst>
          </p:cNvPr>
          <p:cNvSpPr txBox="1"/>
          <p:nvPr/>
        </p:nvSpPr>
        <p:spPr>
          <a:xfrm>
            <a:off x="1868151" y="314362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 er gøy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F6C6FBC-D5E5-49F3-9BB4-9844C4209836}"/>
              </a:ext>
            </a:extLst>
          </p:cNvPr>
          <p:cNvSpPr txBox="1"/>
          <p:nvPr/>
        </p:nvSpPr>
        <p:spPr>
          <a:xfrm rot="21235487">
            <a:off x="1759224" y="811358"/>
            <a:ext cx="634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92D050"/>
                </a:solidFill>
              </a:rPr>
              <a:t>Man treffer Rotary-kolleger fra andre klubber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9D57D4A-785B-4C25-A884-307FFF9CAB61}"/>
              </a:ext>
            </a:extLst>
          </p:cNvPr>
          <p:cNvSpPr txBox="1"/>
          <p:nvPr/>
        </p:nvSpPr>
        <p:spPr>
          <a:xfrm rot="316049">
            <a:off x="4800600" y="1458445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Man får belønning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4B93867-8DC9-416A-A9BF-D8615B2C5974}"/>
              </a:ext>
            </a:extLst>
          </p:cNvPr>
          <p:cNvSpPr txBox="1"/>
          <p:nvPr/>
        </p:nvSpPr>
        <p:spPr>
          <a:xfrm>
            <a:off x="4267200" y="28575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FF00"/>
                </a:solidFill>
              </a:rPr>
              <a:t>Det er hyggelig</a:t>
            </a:r>
          </a:p>
        </p:txBody>
      </p:sp>
      <p:pic>
        <p:nvPicPr>
          <p:cNvPr id="20" name="Bilde 19" descr="Et bilde som inneholder person, gress, utendørs, bygning&#10;&#10;Automatisk generert beskrivelse">
            <a:extLst>
              <a:ext uri="{FF2B5EF4-FFF2-40B4-BE49-F238E27FC236}">
                <a16:creationId xmlns:a16="http://schemas.microsoft.com/office/drawing/2014/main" id="{EB3871D7-AC22-48F9-8BE4-EFA90E2BD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51" y="285750"/>
            <a:ext cx="7282287" cy="4857750"/>
          </a:xfrm>
          <a:prstGeom prst="rect">
            <a:avLst/>
          </a:prstGeom>
        </p:spPr>
      </p:pic>
      <p:pic>
        <p:nvPicPr>
          <p:cNvPr id="22" name="Bilde 21" descr="Et bilde som inneholder mat&#10;&#10;Automatisk generert beskrivelse">
            <a:extLst>
              <a:ext uri="{FF2B5EF4-FFF2-40B4-BE49-F238E27FC236}">
                <a16:creationId xmlns:a16="http://schemas.microsoft.com/office/drawing/2014/main" id="{9E5BBD86-F117-4E83-BDF6-F3C8CEF2F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50" y="266700"/>
            <a:ext cx="7282287" cy="4857048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1F723BE-2B49-43C2-B159-09B08E1ECE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Arial Narrow" panose="020B0606020202030204" pitchFamily="34" charset="0"/>
              </a:rPr>
              <a:t>Neste RLI </a:t>
            </a:r>
            <a:r>
              <a:rPr lang="en-US" altLang="en-US" sz="3200" dirty="0" err="1">
                <a:latin typeface="Arial Narrow" panose="020B0606020202030204" pitchFamily="34" charset="0"/>
              </a:rPr>
              <a:t>våren</a:t>
            </a:r>
            <a:r>
              <a:rPr lang="en-US" altLang="en-US" sz="3200" dirty="0">
                <a:latin typeface="Arial Narrow" panose="020B0606020202030204" pitchFamily="34" charset="0"/>
              </a:rPr>
              <a:t> 2020 – </a:t>
            </a:r>
            <a:r>
              <a:rPr lang="en-US" altLang="en-US" sz="3200" dirty="0" err="1">
                <a:latin typeface="Arial Narrow" panose="020B0606020202030204" pitchFamily="34" charset="0"/>
              </a:rPr>
              <a:t>invitasjon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sendes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i</a:t>
            </a:r>
            <a:r>
              <a:rPr lang="en-US" altLang="en-US" sz="3200" dirty="0">
                <a:latin typeface="Arial Narrow" panose="020B0606020202030204" pitchFamily="34" charset="0"/>
              </a:rPr>
              <a:t> </a:t>
            </a:r>
            <a:r>
              <a:rPr lang="en-US" altLang="en-US" sz="3200" dirty="0" err="1">
                <a:latin typeface="Arial Narrow" panose="020B0606020202030204" pitchFamily="34" charset="0"/>
              </a:rPr>
              <a:t>desember</a:t>
            </a:r>
            <a:endParaRPr lang="en-US" altLang="en-US" sz="3200" dirty="0">
              <a:latin typeface="Arial Narrow" panose="020B060602020203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692E02C-07E5-44DD-9997-BD3C8D5C3BA2}"/>
              </a:ext>
            </a:extLst>
          </p:cNvPr>
          <p:cNvSpPr/>
          <p:nvPr/>
        </p:nvSpPr>
        <p:spPr>
          <a:xfrm>
            <a:off x="2286000" y="197158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Lørdag 8.februar</a:t>
            </a:r>
          </a:p>
          <a:p>
            <a:r>
              <a:rPr lang="nb-NO" sz="4000" dirty="0">
                <a:solidFill>
                  <a:schemeClr val="bg1"/>
                </a:solidFill>
              </a:rPr>
              <a:t>Lørdag 14.mars            </a:t>
            </a:r>
          </a:p>
          <a:p>
            <a:r>
              <a:rPr lang="nb-NO" sz="4000" dirty="0">
                <a:solidFill>
                  <a:schemeClr val="bg1"/>
                </a:solidFill>
              </a:rPr>
              <a:t>Lørdag 28.mars</a:t>
            </a:r>
          </a:p>
        </p:txBody>
      </p:sp>
    </p:spTree>
    <p:extLst>
      <p:ext uri="{BB962C8B-B14F-4D97-AF65-F5344CB8AC3E}">
        <p14:creationId xmlns:p14="http://schemas.microsoft.com/office/powerpoint/2010/main" val="297967442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1F723BE-2B49-43C2-B159-09B08E1ECE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Arial Narrow" panose="020B0606020202030204" pitchFamily="34" charset="0"/>
              </a:rPr>
              <a:t>Club Visioning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3922974-522F-42B9-84B0-6620DDB503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000" y="971550"/>
            <a:ext cx="8229600" cy="3314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strukturert</a:t>
            </a:r>
            <a:r>
              <a:rPr lang="en-US" sz="1800" dirty="0"/>
              <a:t> </a:t>
            </a:r>
            <a:r>
              <a:rPr lang="en-US" sz="1800" dirty="0" err="1"/>
              <a:t>visjonsprosess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enkelt</a:t>
            </a:r>
            <a:r>
              <a:rPr lang="en-US" sz="1800" dirty="0"/>
              <a:t> </a:t>
            </a:r>
            <a:r>
              <a:rPr lang="en-US" sz="1800" dirty="0" err="1"/>
              <a:t>klubb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en-US" sz="1800" dirty="0" err="1"/>
              <a:t>Gjennomføres</a:t>
            </a:r>
            <a:r>
              <a:rPr lang="en-US" sz="1800" dirty="0"/>
              <a:t> </a:t>
            </a:r>
            <a:r>
              <a:rPr lang="en-US" sz="1800" dirty="0" err="1"/>
              <a:t>typisk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et 3-timers </a:t>
            </a:r>
            <a:r>
              <a:rPr lang="en-US" sz="1800" dirty="0" err="1"/>
              <a:t>kveldsmøte</a:t>
            </a:r>
            <a:endParaRPr lang="en-US" sz="1800" dirty="0"/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nb-NO" sz="1800" dirty="0"/>
              <a:t>Pilot er gjennomført i Bekkestua Rotary Klubb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r>
              <a:rPr lang="nb-NO" sz="1800" dirty="0"/>
              <a:t>Vi trenger flere team-medlemmer for å kunne lansere dette bredt </a:t>
            </a:r>
          </a:p>
          <a:p>
            <a:pPr marL="400050" indent="-285750" eaLnBrk="1" fontAlgn="auto" hangingPunct="1">
              <a:spcAft>
                <a:spcPts val="900"/>
              </a:spcAft>
              <a:buClr>
                <a:schemeClr val="accent1"/>
              </a:buClr>
              <a:buSzPct val="125000"/>
              <a:buBlip>
                <a:blip r:embed="rId3"/>
              </a:buBlip>
              <a:defRPr/>
            </a:pPr>
            <a:endParaRPr lang="en-US" sz="1800" dirty="0"/>
          </a:p>
        </p:txBody>
      </p:sp>
      <p:pic>
        <p:nvPicPr>
          <p:cNvPr id="4" name="Bilde 3" descr="Et bilde som inneholder lys, tegning&#10;&#10;Automatisk generert beskrivelse">
            <a:extLst>
              <a:ext uri="{FF2B5EF4-FFF2-40B4-BE49-F238E27FC236}">
                <a16:creationId xmlns:a16="http://schemas.microsoft.com/office/drawing/2014/main" id="{1EFA174B-5D7B-4BAE-A625-67E22A1E4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293727"/>
            <a:ext cx="4043362" cy="98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3977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RF-PowerpointDesignEN_Dark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ate_NoMo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TRF-PowerpointDesignEN_Dark.pot</Template>
  <TotalTime>19151</TotalTime>
  <Words>407</Words>
  <Application>Microsoft Office PowerPoint</Application>
  <PresentationFormat>Skjermfremvisning 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20" baseType="lpstr">
      <vt:lpstr>Arial</vt:lpstr>
      <vt:lpstr>MS PGothic</vt:lpstr>
      <vt:lpstr>Calibri</vt:lpstr>
      <vt:lpstr>ヒラギノ角ゴ Pro W3</vt:lpstr>
      <vt:lpstr>Arial Narrow Bold</vt:lpstr>
      <vt:lpstr>Arial Narrow</vt:lpstr>
      <vt:lpstr>Georgia</vt:lpstr>
      <vt:lpstr>Wingdings</vt:lpstr>
      <vt:lpstr>TRF-PowerpointDesignEN_Dark</vt:lpstr>
      <vt:lpstr>Slate_NoMoE</vt:lpstr>
      <vt:lpstr>HVA SKAL VI MED OPPLÆRING?</vt:lpstr>
      <vt:lpstr>Rotary er noe for seg selv – og krever kunnskap</vt:lpstr>
      <vt:lpstr>Hvilke tilbud har vi for å møte disse behovene?</vt:lpstr>
      <vt:lpstr>PowerPoint-presentasjon</vt:lpstr>
      <vt:lpstr>Hva er RLI</vt:lpstr>
      <vt:lpstr>I RLI arbeider vi blant annet med:</vt:lpstr>
      <vt:lpstr>PowerPoint-presentasjon</vt:lpstr>
      <vt:lpstr>Neste RLI våren 2020 – invitasjon sendes i desember</vt:lpstr>
      <vt:lpstr>Club Visioning</vt:lpstr>
      <vt:lpstr>Takk for meg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Tor Petter Gulbrandsen</cp:lastModifiedBy>
  <cp:revision>642</cp:revision>
  <cp:lastPrinted>2013-04-11T19:55:04Z</cp:lastPrinted>
  <dcterms:created xsi:type="dcterms:W3CDTF">2010-04-16T20:11:30Z</dcterms:created>
  <dcterms:modified xsi:type="dcterms:W3CDTF">2019-11-01T18:05:26Z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Description0">
    <vt:lpwstr>Powerpoint template using the new brand guidelines. This presentation has a blue gray background on the cover and throughout the other slides.</vt:lpwstr>
  </property>
  <property fmtid="{D5CDD505-2E9C-101B-9397-08002B2CF9AE}" pid="4" name="Status">
    <vt:lpwstr>In Review</vt:lpwstr>
  </property>
  <property fmtid="{D5CDD505-2E9C-101B-9397-08002B2CF9AE}" pid="5" name="WhenToUse">
    <vt:lpwstr/>
  </property>
</Properties>
</file>